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Geist"/>
      <p:regular r:id="rId16"/>
    </p:embeddedFont>
    <p:embeddedFont>
      <p:font typeface="Geist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6747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6747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6747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6747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6747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6747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6747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6747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6747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leetcode.com/problems/power-of-two/description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81858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     Session 3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3800237"/>
            <a:ext cx="52345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               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Organization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: TeachToTech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245293"/>
            <a:ext cx="44287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               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Instructor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: Ayush Raj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690348"/>
            <a:ext cx="36458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                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Duration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: 1.5 hr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53848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                   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(knight @leetcode, 4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★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@codechef, Specialist @codeforces)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89920" y="0"/>
            <a:ext cx="38404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43213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Today's Agenda :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161592"/>
            <a:ext cx="455461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Control Statements 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819293"/>
            <a:ext cx="673286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If-Else-If ladder, Switch Case.</a:t>
            </a:r>
            <a:endParaRPr lang="en-US" sz="3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12645"/>
            <a:ext cx="92939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How Computers Make Decisions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61586"/>
            <a:ext cx="4196358" cy="2955250"/>
          </a:xfrm>
          <a:prstGeom prst="roundRect">
            <a:avLst>
              <a:gd name="adj" fmla="val 690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339602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06747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3583067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4303276"/>
            <a:ext cx="30535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Sequential Execution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79369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Code executes line-by-line from top to bottom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161586"/>
            <a:ext cx="4196358" cy="2955250"/>
          </a:xfrm>
          <a:prstGeom prst="roundRect">
            <a:avLst>
              <a:gd name="adj" fmla="val 690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339602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06747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3583067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43032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Control Statements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479369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Allow us to skip lines or choose different paths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3161586"/>
            <a:ext cx="4196358" cy="2955250"/>
          </a:xfrm>
          <a:prstGeom prst="roundRect">
            <a:avLst>
              <a:gd name="adj" fmla="val 690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339602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06747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3583067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43032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The Analogy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479369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Normal code is a straight road; control statements are crossroads with signs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24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The if-else Ladder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982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Syntax Structure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2707719"/>
            <a:ext cx="5564862" cy="3606165"/>
          </a:xfrm>
          <a:prstGeom prst="roundRect">
            <a:avLst>
              <a:gd name="adj" fmla="val 5661"/>
            </a:avLst>
          </a:prstGeom>
          <a:solidFill>
            <a:srgbClr val="0D7454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2707719"/>
            <a:ext cx="5587484" cy="3606165"/>
          </a:xfrm>
          <a:prstGeom prst="roundRect">
            <a:avLst>
              <a:gd name="adj" fmla="val 944"/>
            </a:avLst>
          </a:prstGeom>
          <a:solidFill>
            <a:srgbClr val="0D7454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2877741"/>
            <a:ext cx="5133856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(condition) {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Runs if True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 else if (other_condition) {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Runs if 1st was False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but this is True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 else {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Runs if nothing else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was True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919674" y="2098238"/>
            <a:ext cx="30297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Live Demo Challenge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6919674" y="2679383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Write a program that takes marks and prints "Pass" or "Fail"</a:t>
            </a:r>
            <a:endParaRPr lang="en-US" sz="17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19674" y="3297436"/>
            <a:ext cx="6924437" cy="38544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4485" y="508873"/>
            <a:ext cx="7280553" cy="575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Problem Solving: Power of Two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4485" y="1157883"/>
            <a:ext cx="2302073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LeetCode 231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644485" y="1721882"/>
            <a:ext cx="13341429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Problem: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Given an integer n, return true if it is a power of two (1, 2, 4, 8, 16...)</a:t>
            </a:r>
            <a:endParaRPr lang="en-US" sz="1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27313" y="2223730"/>
            <a:ext cx="2375773" cy="237577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933956" y="4829651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Problem 1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44485" y="5285423"/>
            <a:ext cx="13341429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50" u="sng" dirty="0">
                <a:solidFill>
                  <a:srgbClr val="33FFC0"/>
                </a:solidFill>
                <a:latin typeface="Geist" pitchFamily="34" charset="0"/>
                <a:ea typeface="Geist" pitchFamily="34" charset="-122"/>
                <a:cs typeface="Geist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Power of Two - LeetCode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44485" y="5690592"/>
            <a:ext cx="13341429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4968002" y="6095762"/>
            <a:ext cx="4694277" cy="460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Approach : Bitwise Trick 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3403521" y="6629757"/>
            <a:ext cx="7823359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i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Recall Session 2:</a:t>
            </a:r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Powers of 2 have exactly one '1' bit (e.g., 8 is </a:t>
            </a:r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1000</a:t>
            </a:r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).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3383756" y="6998732"/>
            <a:ext cx="7862888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Why does it work?</a:t>
            </a:r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If n=8 (1000), then n-1=7 (0111). 8 &amp; 7 becomes 0.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4978598" y="7360087"/>
            <a:ext cx="4673203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Logic:</a:t>
            </a:r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</a:t>
            </a:r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(n &gt; 0 &amp;&amp; (n &amp; (n - 1)) == 0)</a:t>
            </a:r>
            <a:endParaRPr lang="en-US" sz="2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2006"/>
            <a:ext cx="62220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The switch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877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Why use it?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6890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When you have many specific options (like a menu), it's cleaner than writing 50 else if statements.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649861"/>
            <a:ext cx="6244709" cy="351258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99521" y="2087761"/>
            <a:ext cx="28685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Syntax Components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2668905"/>
            <a:ext cx="62447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switch(expression)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: The variable to check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3118723"/>
            <a:ext cx="62447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case x: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: If variable == x, do this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9521" y="3568541"/>
            <a:ext cx="62447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break;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: Stop! Don't run cases below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4018359"/>
            <a:ext cx="62447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highlight>
                  <a:srgbClr val="0D745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default: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: If no cases match (like else)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156" y="607576"/>
            <a:ext cx="7620953" cy="603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Activity: Menu Driven Program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76156" y="1288494"/>
            <a:ext cx="2414826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Create a Mini-ATM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76156" y="1879997"/>
            <a:ext cx="7791688" cy="1159073"/>
          </a:xfrm>
          <a:prstGeom prst="roundRect">
            <a:avLst>
              <a:gd name="adj" fmla="val 15001"/>
            </a:avLst>
          </a:prstGeom>
          <a:solidFill>
            <a:srgbClr val="006747">
              <a:alpha val="95000"/>
            </a:srgbClr>
          </a:solidFill>
          <a:ln w="22860">
            <a:solidFill>
              <a:srgbClr val="B7D5CA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99016" y="1902857"/>
            <a:ext cx="772716" cy="1113353"/>
          </a:xfrm>
          <a:prstGeom prst="roundRect">
            <a:avLst>
              <a:gd name="adj" fmla="val 18951"/>
            </a:avLst>
          </a:prstGeom>
          <a:solidFill>
            <a:srgbClr val="D1EFE4"/>
          </a:solidFill>
          <a:ln/>
        </p:spPr>
      </p:sp>
      <p:sp>
        <p:nvSpPr>
          <p:cNvPr id="7" name="Text 4"/>
          <p:cNvSpPr/>
          <p:nvPr/>
        </p:nvSpPr>
        <p:spPr>
          <a:xfrm>
            <a:off x="936665" y="2278380"/>
            <a:ext cx="289679" cy="362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1664851" y="2095976"/>
            <a:ext cx="2414826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Check Balance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664851" y="2513648"/>
            <a:ext cx="6587014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Display current account balance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76156" y="3232190"/>
            <a:ext cx="7791688" cy="1159073"/>
          </a:xfrm>
          <a:prstGeom prst="roundRect">
            <a:avLst>
              <a:gd name="adj" fmla="val 15001"/>
            </a:avLst>
          </a:prstGeom>
          <a:solidFill>
            <a:srgbClr val="006747">
              <a:alpha val="95000"/>
            </a:srgbClr>
          </a:solidFill>
          <a:ln w="22860">
            <a:solidFill>
              <a:srgbClr val="B7D5CA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699016" y="3255050"/>
            <a:ext cx="772716" cy="1113353"/>
          </a:xfrm>
          <a:prstGeom prst="roundRect">
            <a:avLst>
              <a:gd name="adj" fmla="val 18951"/>
            </a:avLst>
          </a:prstGeom>
          <a:solidFill>
            <a:srgbClr val="D1EFE4"/>
          </a:solidFill>
          <a:ln/>
        </p:spPr>
      </p:sp>
      <p:sp>
        <p:nvSpPr>
          <p:cNvPr id="12" name="Text 9"/>
          <p:cNvSpPr/>
          <p:nvPr/>
        </p:nvSpPr>
        <p:spPr>
          <a:xfrm>
            <a:off x="936665" y="3630573"/>
            <a:ext cx="289679" cy="362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1664851" y="3448169"/>
            <a:ext cx="2414826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Withdraw Money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664851" y="3865840"/>
            <a:ext cx="6587014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Deduct amount from balance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76156" y="4584383"/>
            <a:ext cx="7791688" cy="1159073"/>
          </a:xfrm>
          <a:prstGeom prst="roundRect">
            <a:avLst>
              <a:gd name="adj" fmla="val 15001"/>
            </a:avLst>
          </a:prstGeom>
          <a:solidFill>
            <a:srgbClr val="006747">
              <a:alpha val="95000"/>
            </a:srgbClr>
          </a:solidFill>
          <a:ln w="22860">
            <a:solidFill>
              <a:srgbClr val="B7D5CA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699016" y="4607243"/>
            <a:ext cx="772716" cy="1113353"/>
          </a:xfrm>
          <a:prstGeom prst="roundRect">
            <a:avLst>
              <a:gd name="adj" fmla="val 18951"/>
            </a:avLst>
          </a:prstGeom>
          <a:solidFill>
            <a:srgbClr val="D1EFE4"/>
          </a:solidFill>
          <a:ln/>
        </p:spPr>
      </p:sp>
      <p:sp>
        <p:nvSpPr>
          <p:cNvPr id="17" name="Text 14"/>
          <p:cNvSpPr/>
          <p:nvPr/>
        </p:nvSpPr>
        <p:spPr>
          <a:xfrm>
            <a:off x="936665" y="4982766"/>
            <a:ext cx="289679" cy="362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1664851" y="4800362"/>
            <a:ext cx="2414826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Deposit Money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1664851" y="5218033"/>
            <a:ext cx="6587014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Add amount to balance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76156" y="5936575"/>
            <a:ext cx="7791688" cy="1159073"/>
          </a:xfrm>
          <a:prstGeom prst="roundRect">
            <a:avLst>
              <a:gd name="adj" fmla="val 15001"/>
            </a:avLst>
          </a:prstGeom>
          <a:solidFill>
            <a:srgbClr val="006747">
              <a:alpha val="95000"/>
            </a:srgbClr>
          </a:solidFill>
          <a:ln w="22860">
            <a:solidFill>
              <a:srgbClr val="B7D5CA"/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699016" y="5959435"/>
            <a:ext cx="772716" cy="1113353"/>
          </a:xfrm>
          <a:prstGeom prst="roundRect">
            <a:avLst>
              <a:gd name="adj" fmla="val 18951"/>
            </a:avLst>
          </a:prstGeom>
          <a:solidFill>
            <a:srgbClr val="D1EFE4"/>
          </a:solidFill>
          <a:ln/>
        </p:spPr>
      </p:sp>
      <p:sp>
        <p:nvSpPr>
          <p:cNvPr id="22" name="Text 19"/>
          <p:cNvSpPr/>
          <p:nvPr/>
        </p:nvSpPr>
        <p:spPr>
          <a:xfrm>
            <a:off x="936665" y="6334958"/>
            <a:ext cx="289679" cy="362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1664851" y="6152555"/>
            <a:ext cx="2414826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Exit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1664851" y="6570226"/>
            <a:ext cx="6587014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Close the program</a:t>
            </a:r>
            <a:endParaRPr lang="en-US" sz="1500" dirty="0"/>
          </a:p>
        </p:txBody>
      </p:sp>
      <p:sp>
        <p:nvSpPr>
          <p:cNvPr id="25" name="Text 22"/>
          <p:cNvSpPr/>
          <p:nvPr/>
        </p:nvSpPr>
        <p:spPr>
          <a:xfrm>
            <a:off x="676156" y="7312938"/>
            <a:ext cx="7791688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Your Task: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Students write the switch block to print messages for each choice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6747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5662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3615214"/>
            <a:ext cx="4196358" cy="2047994"/>
          </a:xfrm>
          <a:prstGeom prst="roundRect">
            <a:avLst>
              <a:gd name="adj" fmla="val 9968"/>
            </a:avLst>
          </a:prstGeom>
          <a:solidFill>
            <a:srgbClr val="006747"/>
          </a:solidFill>
          <a:ln w="7620">
            <a:solidFill>
              <a:srgbClr val="19806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8224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if Statements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340066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Check conditions and execute code based on True/False evaluation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615214"/>
            <a:ext cx="4196358" cy="2047994"/>
          </a:xfrm>
          <a:prstGeom prst="roundRect">
            <a:avLst>
              <a:gd name="adj" fmla="val 9968"/>
            </a:avLst>
          </a:prstGeom>
          <a:solidFill>
            <a:srgbClr val="335E23"/>
          </a:solidFill>
          <a:ln w="7620">
            <a:solidFill>
              <a:srgbClr val="4C773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51396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switch Statements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51396" y="434006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Check equality against specific values - cleaner for multiple options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40133" y="3615214"/>
            <a:ext cx="4196358" cy="2047994"/>
          </a:xfrm>
          <a:prstGeom prst="roundRect">
            <a:avLst>
              <a:gd name="adj" fmla="val 9968"/>
            </a:avLst>
          </a:prstGeom>
          <a:solidFill>
            <a:srgbClr val="8CAB18"/>
          </a:solidFill>
          <a:ln w="7620">
            <a:solidFill>
              <a:srgbClr val="72910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74568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Problem Solving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74568" y="4340066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Multiple approaches exist - consider efficiency and readability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4781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292" y="3798332"/>
            <a:ext cx="4905851" cy="5520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Homework &amp; Practice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8292" y="4880253"/>
            <a:ext cx="6608564" cy="2383155"/>
          </a:xfrm>
          <a:prstGeom prst="roundRect">
            <a:avLst>
              <a:gd name="adj" fmla="val 4604"/>
            </a:avLst>
          </a:prstGeom>
          <a:solidFill>
            <a:srgbClr val="006747">
              <a:alpha val="95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18292" y="4857393"/>
            <a:ext cx="6608564" cy="91440"/>
          </a:xfrm>
          <a:prstGeom prst="roundRect">
            <a:avLst>
              <a:gd name="adj" fmla="val 173889"/>
            </a:avLst>
          </a:prstGeom>
          <a:solidFill>
            <a:srgbClr val="000000"/>
          </a:solidFill>
          <a:ln/>
        </p:spPr>
      </p:sp>
      <p:sp>
        <p:nvSpPr>
          <p:cNvPr id="6" name="Shape 3"/>
          <p:cNvSpPr/>
          <p:nvPr/>
        </p:nvSpPr>
        <p:spPr>
          <a:xfrm>
            <a:off x="3657540" y="4615339"/>
            <a:ext cx="529947" cy="529947"/>
          </a:xfrm>
          <a:prstGeom prst="roundRect">
            <a:avLst>
              <a:gd name="adj" fmla="val 172546"/>
            </a:avLst>
          </a:prstGeom>
          <a:solidFill>
            <a:srgbClr val="000000"/>
          </a:solidFill>
          <a:ln/>
        </p:spPr>
      </p:sp>
      <p:sp>
        <p:nvSpPr>
          <p:cNvPr id="7" name="Text 4"/>
          <p:cNvSpPr/>
          <p:nvPr/>
        </p:nvSpPr>
        <p:spPr>
          <a:xfrm>
            <a:off x="3816489" y="4747855"/>
            <a:ext cx="211931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817721" y="5321856"/>
            <a:ext cx="2208371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Leap Year Checker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817721" y="5703808"/>
            <a:ext cx="6209705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Write a program to check if a year is a leap year using if-else statements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7403425" y="4880253"/>
            <a:ext cx="6608683" cy="2383155"/>
          </a:xfrm>
          <a:prstGeom prst="roundRect">
            <a:avLst>
              <a:gd name="adj" fmla="val 4604"/>
            </a:avLst>
          </a:prstGeom>
          <a:solidFill>
            <a:srgbClr val="006747">
              <a:alpha val="9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7403425" y="4857393"/>
            <a:ext cx="6608683" cy="91440"/>
          </a:xfrm>
          <a:prstGeom prst="roundRect">
            <a:avLst>
              <a:gd name="adj" fmla="val 173889"/>
            </a:avLst>
          </a:prstGeom>
          <a:solidFill>
            <a:srgbClr val="000000"/>
          </a:solidFill>
          <a:ln/>
        </p:spPr>
      </p:sp>
      <p:sp>
        <p:nvSpPr>
          <p:cNvPr id="12" name="Shape 9"/>
          <p:cNvSpPr/>
          <p:nvPr/>
        </p:nvSpPr>
        <p:spPr>
          <a:xfrm>
            <a:off x="10442793" y="4615339"/>
            <a:ext cx="529947" cy="529947"/>
          </a:xfrm>
          <a:prstGeom prst="roundRect">
            <a:avLst>
              <a:gd name="adj" fmla="val 172546"/>
            </a:avLst>
          </a:prstGeom>
          <a:solidFill>
            <a:srgbClr val="000000"/>
          </a:solidFill>
          <a:ln/>
        </p:spPr>
      </p:sp>
      <p:sp>
        <p:nvSpPr>
          <p:cNvPr id="13" name="Text 10"/>
          <p:cNvSpPr/>
          <p:nvPr/>
        </p:nvSpPr>
        <p:spPr>
          <a:xfrm>
            <a:off x="10601742" y="4747855"/>
            <a:ext cx="211931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602855" y="5321856"/>
            <a:ext cx="2582942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Traffic Light Simulator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7602855" y="5703808"/>
            <a:ext cx="6209824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Create a simulator using switch statement: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7602855" y="6092428"/>
            <a:ext cx="6209824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 = Stop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7602855" y="6436876"/>
            <a:ext cx="6209824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 = Go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7602855" y="6781324"/>
            <a:ext cx="6209824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Y = Wait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618292" y="7462123"/>
            <a:ext cx="13393817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Practice makes perfect!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Complete both assignments before the next session.</a:t>
            </a: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2025-12-26T14:56:44Z</dcterms:created>
  <dcterms:modified xsi:type="dcterms:W3CDTF">2025-12-26T14:56:44Z</dcterms:modified>
</cp:coreProperties>
</file>